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Alexandria Semi Bold"/>
      <p:regular r:id="rId15"/>
    </p:embeddedFont>
    <p:embeddedFont>
      <p:font typeface="Alexandria Semi Bold"/>
      <p:regular r:id="rId16"/>
    </p:embeddedFont>
    <p:embeddedFont>
      <p:font typeface="Sora Light"/>
      <p:regular r:id="rId17"/>
    </p:embeddedFont>
    <p:embeddedFont>
      <p:font typeface="Sora Light"/>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2-1.png>
</file>

<file path=ppt/media/image-4-1.png>
</file>

<file path=ppt/media/image-5-1.png>
</file>

<file path=ppt/media/image-6-1.png>
</file>

<file path=ppt/media/image-6-2.png>
</file>

<file path=ppt/media/image-6-3.png>
</file>

<file path=ppt/media/image-6-4.png>
</file>

<file path=ppt/media/image-7-1.png>
</file>

<file path=ppt/media/image-8-1.png>
</file>

<file path=ppt/media/image-8-2.png>
</file>

<file path=ppt/media/image-8-3.png>
</file>

<file path=ppt/media/image-8-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2372797"/>
            <a:ext cx="7627382" cy="1425416"/>
          </a:xfrm>
          <a:prstGeom prst="rect">
            <a:avLst/>
          </a:prstGeom>
          <a:noFill/>
          <a:ln/>
        </p:spPr>
        <p:txBody>
          <a:bodyPr wrap="square" lIns="0" tIns="0" rIns="0" bIns="0" rtlCol="0" anchor="t"/>
          <a:lstStyle/>
          <a:p>
            <a:pPr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Introduction to Machine Learning</a:t>
            </a:r>
            <a:endParaRPr lang="en-US" sz="4450" dirty="0"/>
          </a:p>
        </p:txBody>
      </p:sp>
      <p:sp>
        <p:nvSpPr>
          <p:cNvPr id="4" name="Text 1"/>
          <p:cNvSpPr/>
          <p:nvPr/>
        </p:nvSpPr>
        <p:spPr>
          <a:xfrm>
            <a:off x="6244709" y="4123134"/>
            <a:ext cx="7627382" cy="1733550"/>
          </a:xfrm>
          <a:prstGeom prst="rect">
            <a:avLst/>
          </a:prstGeom>
          <a:noFill/>
          <a:ln/>
        </p:spPr>
        <p:txBody>
          <a:bodyPr wrap="square" lIns="0" tIns="0" rIns="0" bIns="0" rtlCol="0" anchor="t"/>
          <a:lstStyle/>
          <a:p>
            <a:pPr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Machine learning is a field of artificial intelligence that enables computers to learn and improve from experience without being explicitly programmed. It involves developing algorithms and statistical models that allow systems to perform specific tasks effectively.</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836533"/>
            <a:ext cx="7627382" cy="1425416"/>
          </a:xfrm>
          <a:prstGeom prst="rect">
            <a:avLst/>
          </a:prstGeom>
          <a:noFill/>
          <a:ln/>
        </p:spPr>
        <p:txBody>
          <a:bodyPr wrap="square" lIns="0" tIns="0" rIns="0" bIns="0" rtlCol="0" anchor="t"/>
          <a:lstStyle/>
          <a:p>
            <a:pPr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What is Machine Learning?</a:t>
            </a:r>
            <a:endParaRPr lang="en-US" sz="4450" dirty="0"/>
          </a:p>
        </p:txBody>
      </p:sp>
      <p:sp>
        <p:nvSpPr>
          <p:cNvPr id="4" name="Shape 1"/>
          <p:cNvSpPr/>
          <p:nvPr/>
        </p:nvSpPr>
        <p:spPr>
          <a:xfrm>
            <a:off x="6244709" y="2830592"/>
            <a:ext cx="487442" cy="487442"/>
          </a:xfrm>
          <a:prstGeom prst="roundRect">
            <a:avLst>
              <a:gd name="adj" fmla="val 18669"/>
            </a:avLst>
          </a:prstGeom>
          <a:solidFill>
            <a:srgbClr val="D5DCF6"/>
          </a:solidFill>
          <a:ln w="7620">
            <a:solidFill>
              <a:srgbClr val="BBC2DC"/>
            </a:solidFill>
            <a:prstDash val="solid"/>
          </a:ln>
        </p:spPr>
      </p:sp>
      <p:sp>
        <p:nvSpPr>
          <p:cNvPr id="5" name="Text 2"/>
          <p:cNvSpPr/>
          <p:nvPr/>
        </p:nvSpPr>
        <p:spPr>
          <a:xfrm>
            <a:off x="6421160" y="2903220"/>
            <a:ext cx="134422" cy="342067"/>
          </a:xfrm>
          <a:prstGeom prst="rect">
            <a:avLst/>
          </a:prstGeom>
          <a:noFill/>
          <a:ln/>
        </p:spPr>
        <p:txBody>
          <a:bodyPr wrap="none" lIns="0" tIns="0" rIns="0" bIns="0" rtlCol="0" anchor="t"/>
          <a:lstStyle/>
          <a:p>
            <a:pPr algn="ctr" indent="0" marL="0">
              <a:lnSpc>
                <a:spcPts val="2650"/>
              </a:lnSpc>
              <a:buNone/>
            </a:pPr>
            <a:r>
              <a:rPr lang="en-US" sz="2650" dirty="0">
                <a:solidFill>
                  <a:srgbClr val="3B3535"/>
                </a:solidFill>
                <a:latin typeface="Alexandria Semi Bold" pitchFamily="34" charset="0"/>
                <a:ea typeface="Alexandria Semi Bold" pitchFamily="34" charset="-122"/>
                <a:cs typeface="Alexandria Semi Bold" pitchFamily="34" charset="-120"/>
              </a:rPr>
              <a:t>1</a:t>
            </a:r>
            <a:endParaRPr lang="en-US" sz="2650" dirty="0"/>
          </a:p>
        </p:txBody>
      </p:sp>
      <p:sp>
        <p:nvSpPr>
          <p:cNvPr id="6" name="Text 3"/>
          <p:cNvSpPr/>
          <p:nvPr/>
        </p:nvSpPr>
        <p:spPr>
          <a:xfrm>
            <a:off x="6948726" y="2830592"/>
            <a:ext cx="3001447" cy="712470"/>
          </a:xfrm>
          <a:prstGeom prst="rect">
            <a:avLst/>
          </a:prstGeom>
          <a:noFill/>
          <a:ln/>
        </p:spPr>
        <p:txBody>
          <a:bodyPr wrap="square" lIns="0" tIns="0" rIns="0" bIns="0" rtlCol="0" anchor="t"/>
          <a:lstStyle/>
          <a:p>
            <a:pPr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Data-Driven Approach</a:t>
            </a:r>
            <a:endParaRPr lang="en-US" sz="2200" dirty="0"/>
          </a:p>
        </p:txBody>
      </p:sp>
      <p:sp>
        <p:nvSpPr>
          <p:cNvPr id="7" name="Text 4"/>
          <p:cNvSpPr/>
          <p:nvPr/>
        </p:nvSpPr>
        <p:spPr>
          <a:xfrm>
            <a:off x="6948726" y="3672959"/>
            <a:ext cx="3001447" cy="2080260"/>
          </a:xfrm>
          <a:prstGeom prst="rect">
            <a:avLst/>
          </a:prstGeom>
          <a:noFill/>
          <a:ln/>
        </p:spPr>
        <p:txBody>
          <a:bodyPr wrap="square" lIns="0" tIns="0" rIns="0" bIns="0" rtlCol="0" anchor="t"/>
          <a:lstStyle/>
          <a:p>
            <a:pPr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Machine learning relies on patterns in data to build models and make predictions, rather than following pre-programmed rules.</a:t>
            </a:r>
            <a:endParaRPr lang="en-US" sz="1700" dirty="0"/>
          </a:p>
        </p:txBody>
      </p:sp>
      <p:sp>
        <p:nvSpPr>
          <p:cNvPr id="8" name="Shape 5"/>
          <p:cNvSpPr/>
          <p:nvPr/>
        </p:nvSpPr>
        <p:spPr>
          <a:xfrm>
            <a:off x="10166747" y="2830592"/>
            <a:ext cx="487442" cy="487442"/>
          </a:xfrm>
          <a:prstGeom prst="roundRect">
            <a:avLst>
              <a:gd name="adj" fmla="val 18669"/>
            </a:avLst>
          </a:prstGeom>
          <a:solidFill>
            <a:srgbClr val="D5DCF6"/>
          </a:solidFill>
          <a:ln w="7620">
            <a:solidFill>
              <a:srgbClr val="BBC2DC"/>
            </a:solidFill>
            <a:prstDash val="solid"/>
          </a:ln>
        </p:spPr>
      </p:sp>
      <p:sp>
        <p:nvSpPr>
          <p:cNvPr id="9" name="Text 6"/>
          <p:cNvSpPr/>
          <p:nvPr/>
        </p:nvSpPr>
        <p:spPr>
          <a:xfrm>
            <a:off x="10308312" y="2903220"/>
            <a:ext cx="204192" cy="342067"/>
          </a:xfrm>
          <a:prstGeom prst="rect">
            <a:avLst/>
          </a:prstGeom>
          <a:noFill/>
          <a:ln/>
        </p:spPr>
        <p:txBody>
          <a:bodyPr wrap="none" lIns="0" tIns="0" rIns="0" bIns="0" rtlCol="0" anchor="t"/>
          <a:lstStyle/>
          <a:p>
            <a:pPr algn="ctr" indent="0" marL="0">
              <a:lnSpc>
                <a:spcPts val="2650"/>
              </a:lnSpc>
              <a:buNone/>
            </a:pPr>
            <a:r>
              <a:rPr lang="en-US" sz="2650" dirty="0">
                <a:solidFill>
                  <a:srgbClr val="3B3535"/>
                </a:solidFill>
                <a:latin typeface="Alexandria Semi Bold" pitchFamily="34" charset="0"/>
                <a:ea typeface="Alexandria Semi Bold" pitchFamily="34" charset="-122"/>
                <a:cs typeface="Alexandria Semi Bold" pitchFamily="34" charset="-120"/>
              </a:rPr>
              <a:t>2</a:t>
            </a:r>
            <a:endParaRPr lang="en-US" sz="2650" dirty="0"/>
          </a:p>
        </p:txBody>
      </p:sp>
      <p:sp>
        <p:nvSpPr>
          <p:cNvPr id="10" name="Text 7"/>
          <p:cNvSpPr/>
          <p:nvPr/>
        </p:nvSpPr>
        <p:spPr>
          <a:xfrm>
            <a:off x="10870763" y="2830592"/>
            <a:ext cx="3001447" cy="712470"/>
          </a:xfrm>
          <a:prstGeom prst="rect">
            <a:avLst/>
          </a:prstGeom>
          <a:noFill/>
          <a:ln/>
        </p:spPr>
        <p:txBody>
          <a:bodyPr wrap="square" lIns="0" tIns="0" rIns="0" bIns="0" rtlCol="0" anchor="t"/>
          <a:lstStyle/>
          <a:p>
            <a:pPr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Automated Improvement</a:t>
            </a:r>
            <a:endParaRPr lang="en-US" sz="2200" dirty="0"/>
          </a:p>
        </p:txBody>
      </p:sp>
      <p:sp>
        <p:nvSpPr>
          <p:cNvPr id="11" name="Text 8"/>
          <p:cNvSpPr/>
          <p:nvPr/>
        </p:nvSpPr>
        <p:spPr>
          <a:xfrm>
            <a:off x="10870763" y="3672959"/>
            <a:ext cx="3001447" cy="2080260"/>
          </a:xfrm>
          <a:prstGeom prst="rect">
            <a:avLst/>
          </a:prstGeom>
          <a:noFill/>
          <a:ln/>
        </p:spPr>
        <p:txBody>
          <a:bodyPr wrap="square" lIns="0" tIns="0" rIns="0" bIns="0" rtlCol="0" anchor="t"/>
          <a:lstStyle/>
          <a:p>
            <a:pPr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Machine learning algorithms can automatically adapt and enhance their performance as they are exposed to more data.</a:t>
            </a:r>
            <a:endParaRPr lang="en-US" sz="1700" dirty="0"/>
          </a:p>
        </p:txBody>
      </p:sp>
      <p:sp>
        <p:nvSpPr>
          <p:cNvPr id="12" name="Shape 9"/>
          <p:cNvSpPr/>
          <p:nvPr/>
        </p:nvSpPr>
        <p:spPr>
          <a:xfrm>
            <a:off x="6244709" y="6213515"/>
            <a:ext cx="487442" cy="487442"/>
          </a:xfrm>
          <a:prstGeom prst="roundRect">
            <a:avLst>
              <a:gd name="adj" fmla="val 18669"/>
            </a:avLst>
          </a:prstGeom>
          <a:solidFill>
            <a:srgbClr val="D5DCF6"/>
          </a:solidFill>
          <a:ln w="7620">
            <a:solidFill>
              <a:srgbClr val="BBC2DC"/>
            </a:solidFill>
            <a:prstDash val="solid"/>
          </a:ln>
        </p:spPr>
      </p:sp>
      <p:sp>
        <p:nvSpPr>
          <p:cNvPr id="13" name="Text 10"/>
          <p:cNvSpPr/>
          <p:nvPr/>
        </p:nvSpPr>
        <p:spPr>
          <a:xfrm>
            <a:off x="6386155" y="6286143"/>
            <a:ext cx="204549" cy="342067"/>
          </a:xfrm>
          <a:prstGeom prst="rect">
            <a:avLst/>
          </a:prstGeom>
          <a:noFill/>
          <a:ln/>
        </p:spPr>
        <p:txBody>
          <a:bodyPr wrap="none" lIns="0" tIns="0" rIns="0" bIns="0" rtlCol="0" anchor="t"/>
          <a:lstStyle/>
          <a:p>
            <a:pPr algn="ctr" indent="0" marL="0">
              <a:lnSpc>
                <a:spcPts val="2650"/>
              </a:lnSpc>
              <a:buNone/>
            </a:pPr>
            <a:r>
              <a:rPr lang="en-US" sz="2650" dirty="0">
                <a:solidFill>
                  <a:srgbClr val="3B3535"/>
                </a:solidFill>
                <a:latin typeface="Alexandria Semi Bold" pitchFamily="34" charset="0"/>
                <a:ea typeface="Alexandria Semi Bold" pitchFamily="34" charset="-122"/>
                <a:cs typeface="Alexandria Semi Bold" pitchFamily="34" charset="-120"/>
              </a:rPr>
              <a:t>3</a:t>
            </a:r>
            <a:endParaRPr lang="en-US" sz="2650" dirty="0"/>
          </a:p>
        </p:txBody>
      </p:sp>
      <p:sp>
        <p:nvSpPr>
          <p:cNvPr id="14" name="Text 11"/>
          <p:cNvSpPr/>
          <p:nvPr/>
        </p:nvSpPr>
        <p:spPr>
          <a:xfrm>
            <a:off x="6948726" y="6213515"/>
            <a:ext cx="2850713" cy="356235"/>
          </a:xfrm>
          <a:prstGeom prst="rect">
            <a:avLst/>
          </a:prstGeom>
          <a:noFill/>
          <a:ln/>
        </p:spPr>
        <p:txBody>
          <a:bodyPr wrap="none" lIns="0" tIns="0" rIns="0" bIns="0" rtlCol="0" anchor="t"/>
          <a:lstStyle/>
          <a:p>
            <a:pPr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Wide Applications</a:t>
            </a:r>
            <a:endParaRPr lang="en-US" sz="2200" dirty="0"/>
          </a:p>
        </p:txBody>
      </p:sp>
      <p:sp>
        <p:nvSpPr>
          <p:cNvPr id="15" name="Text 12"/>
          <p:cNvSpPr/>
          <p:nvPr/>
        </p:nvSpPr>
        <p:spPr>
          <a:xfrm>
            <a:off x="6948726" y="6699647"/>
            <a:ext cx="6923365" cy="693420"/>
          </a:xfrm>
          <a:prstGeom prst="rect">
            <a:avLst/>
          </a:prstGeom>
          <a:noFill/>
          <a:ln/>
        </p:spPr>
        <p:txBody>
          <a:bodyPr wrap="square" lIns="0" tIns="0" rIns="0" bIns="0" rtlCol="0" anchor="t"/>
          <a:lstStyle/>
          <a:p>
            <a:pPr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From image recognition to natural language processing, machine learning has a broad range of real-world applications.</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58309" y="2583775"/>
            <a:ext cx="11118771" cy="712708"/>
          </a:xfrm>
          <a:prstGeom prst="rect">
            <a:avLst/>
          </a:prstGeom>
          <a:noFill/>
          <a:ln/>
        </p:spPr>
        <p:txBody>
          <a:bodyPr wrap="none" lIns="0" tIns="0" rIns="0" bIns="0" rtlCol="0" anchor="t"/>
          <a:lstStyle/>
          <a:p>
            <a:pPr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Types of Machine Learning Algorithms</a:t>
            </a:r>
            <a:endParaRPr lang="en-US" sz="4450" dirty="0"/>
          </a:p>
        </p:txBody>
      </p:sp>
      <p:sp>
        <p:nvSpPr>
          <p:cNvPr id="3" name="Text 1"/>
          <p:cNvSpPr/>
          <p:nvPr/>
        </p:nvSpPr>
        <p:spPr>
          <a:xfrm>
            <a:off x="758309" y="3837980"/>
            <a:ext cx="2957274" cy="356235"/>
          </a:xfrm>
          <a:prstGeom prst="rect">
            <a:avLst/>
          </a:prstGeom>
          <a:noFill/>
          <a:ln/>
        </p:spPr>
        <p:txBody>
          <a:bodyPr wrap="none" lIns="0" tIns="0" rIns="0" bIns="0" rtlCol="0" anchor="t"/>
          <a:lstStyle/>
          <a:p>
            <a:pPr indent="0" marL="0">
              <a:lnSpc>
                <a:spcPts val="2800"/>
              </a:lnSpc>
              <a:buNone/>
            </a:pPr>
            <a:r>
              <a:rPr lang="en-US" sz="2200" dirty="0">
                <a:solidFill>
                  <a:srgbClr val="1F1E1E"/>
                </a:solidFill>
                <a:latin typeface="Alexandria Semi Bold" pitchFamily="34" charset="0"/>
                <a:ea typeface="Alexandria Semi Bold" pitchFamily="34" charset="-122"/>
                <a:cs typeface="Alexandria Semi Bold" pitchFamily="34" charset="-120"/>
              </a:rPr>
              <a:t>Supervised Learning</a:t>
            </a:r>
            <a:endParaRPr lang="en-US" sz="2200" dirty="0"/>
          </a:p>
        </p:txBody>
      </p:sp>
      <p:sp>
        <p:nvSpPr>
          <p:cNvPr id="4" name="Text 2"/>
          <p:cNvSpPr/>
          <p:nvPr/>
        </p:nvSpPr>
        <p:spPr>
          <a:xfrm>
            <a:off x="758309" y="4410789"/>
            <a:ext cx="4018359" cy="1040130"/>
          </a:xfrm>
          <a:prstGeom prst="rect">
            <a:avLst/>
          </a:prstGeom>
          <a:noFill/>
          <a:ln/>
        </p:spPr>
        <p:txBody>
          <a:bodyPr wrap="square" lIns="0" tIns="0" rIns="0" bIns="0" rtlCol="0" anchor="t"/>
          <a:lstStyle/>
          <a:p>
            <a:pPr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Algorithms that learn from labeled training data to make predictions on new, unseen data.</a:t>
            </a:r>
            <a:endParaRPr lang="en-US" sz="1700" dirty="0"/>
          </a:p>
        </p:txBody>
      </p:sp>
      <p:sp>
        <p:nvSpPr>
          <p:cNvPr id="5" name="Text 3"/>
          <p:cNvSpPr/>
          <p:nvPr/>
        </p:nvSpPr>
        <p:spPr>
          <a:xfrm>
            <a:off x="5312926" y="3837980"/>
            <a:ext cx="3323630" cy="356235"/>
          </a:xfrm>
          <a:prstGeom prst="rect">
            <a:avLst/>
          </a:prstGeom>
          <a:noFill/>
          <a:ln/>
        </p:spPr>
        <p:txBody>
          <a:bodyPr wrap="none" lIns="0" tIns="0" rIns="0" bIns="0" rtlCol="0" anchor="t"/>
          <a:lstStyle/>
          <a:p>
            <a:pPr indent="0" marL="0">
              <a:lnSpc>
                <a:spcPts val="2800"/>
              </a:lnSpc>
              <a:buNone/>
            </a:pPr>
            <a:r>
              <a:rPr lang="en-US" sz="2200" dirty="0">
                <a:solidFill>
                  <a:srgbClr val="1F1E1E"/>
                </a:solidFill>
                <a:latin typeface="Alexandria Semi Bold" pitchFamily="34" charset="0"/>
                <a:ea typeface="Alexandria Semi Bold" pitchFamily="34" charset="-122"/>
                <a:cs typeface="Alexandria Semi Bold" pitchFamily="34" charset="-120"/>
              </a:rPr>
              <a:t>Unsupervised Learning</a:t>
            </a:r>
            <a:endParaRPr lang="en-US" sz="2200" dirty="0"/>
          </a:p>
        </p:txBody>
      </p:sp>
      <p:sp>
        <p:nvSpPr>
          <p:cNvPr id="6" name="Text 4"/>
          <p:cNvSpPr/>
          <p:nvPr/>
        </p:nvSpPr>
        <p:spPr>
          <a:xfrm>
            <a:off x="5312926" y="4410789"/>
            <a:ext cx="4018359" cy="1040130"/>
          </a:xfrm>
          <a:prstGeom prst="rect">
            <a:avLst/>
          </a:prstGeom>
          <a:noFill/>
          <a:ln/>
        </p:spPr>
        <p:txBody>
          <a:bodyPr wrap="square" lIns="0" tIns="0" rIns="0" bIns="0" rtlCol="0" anchor="t"/>
          <a:lstStyle/>
          <a:p>
            <a:pPr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Algorithms that discover patterns and structure in unlabeled data without explicit guidance.</a:t>
            </a:r>
            <a:endParaRPr lang="en-US" sz="1700" dirty="0"/>
          </a:p>
        </p:txBody>
      </p:sp>
      <p:sp>
        <p:nvSpPr>
          <p:cNvPr id="7" name="Text 5"/>
          <p:cNvSpPr/>
          <p:nvPr/>
        </p:nvSpPr>
        <p:spPr>
          <a:xfrm>
            <a:off x="9867543" y="3837980"/>
            <a:ext cx="3507462" cy="356235"/>
          </a:xfrm>
          <a:prstGeom prst="rect">
            <a:avLst/>
          </a:prstGeom>
          <a:noFill/>
          <a:ln/>
        </p:spPr>
        <p:txBody>
          <a:bodyPr wrap="none" lIns="0" tIns="0" rIns="0" bIns="0" rtlCol="0" anchor="t"/>
          <a:lstStyle/>
          <a:p>
            <a:pPr indent="0" marL="0">
              <a:lnSpc>
                <a:spcPts val="2800"/>
              </a:lnSpc>
              <a:buNone/>
            </a:pPr>
            <a:r>
              <a:rPr lang="en-US" sz="2200" dirty="0">
                <a:solidFill>
                  <a:srgbClr val="1F1E1E"/>
                </a:solidFill>
                <a:latin typeface="Alexandria Semi Bold" pitchFamily="34" charset="0"/>
                <a:ea typeface="Alexandria Semi Bold" pitchFamily="34" charset="-122"/>
                <a:cs typeface="Alexandria Semi Bold" pitchFamily="34" charset="-120"/>
              </a:rPr>
              <a:t>Reinforcement Learning</a:t>
            </a:r>
            <a:endParaRPr lang="en-US" sz="2200" dirty="0"/>
          </a:p>
        </p:txBody>
      </p:sp>
      <p:sp>
        <p:nvSpPr>
          <p:cNvPr id="8" name="Text 6"/>
          <p:cNvSpPr/>
          <p:nvPr/>
        </p:nvSpPr>
        <p:spPr>
          <a:xfrm>
            <a:off x="9867543" y="4410789"/>
            <a:ext cx="4018359" cy="1040130"/>
          </a:xfrm>
          <a:prstGeom prst="rect">
            <a:avLst/>
          </a:prstGeom>
          <a:noFill/>
          <a:ln/>
        </p:spPr>
        <p:txBody>
          <a:bodyPr wrap="square" lIns="0" tIns="0" rIns="0" bIns="0" rtlCol="0" anchor="t"/>
          <a:lstStyle/>
          <a:p>
            <a:pPr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Algorithms that learn by interacting with an environment and receiving rewards or penalties.</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04123"/>
          </a:xfrm>
          <a:prstGeom prst="rect">
            <a:avLst/>
          </a:prstGeom>
        </p:spPr>
      </p:pic>
      <p:sp>
        <p:nvSpPr>
          <p:cNvPr id="3" name="Text 0"/>
          <p:cNvSpPr/>
          <p:nvPr/>
        </p:nvSpPr>
        <p:spPr>
          <a:xfrm>
            <a:off x="701159" y="3055382"/>
            <a:ext cx="8619053" cy="659011"/>
          </a:xfrm>
          <a:prstGeom prst="rect">
            <a:avLst/>
          </a:prstGeom>
          <a:noFill/>
          <a:ln/>
        </p:spPr>
        <p:txBody>
          <a:bodyPr wrap="none" lIns="0" tIns="0" rIns="0" bIns="0" rtlCol="0" anchor="t"/>
          <a:lstStyle/>
          <a:p>
            <a:pPr indent="0" marL="0">
              <a:lnSpc>
                <a:spcPts val="5150"/>
              </a:lnSpc>
              <a:buNone/>
            </a:pPr>
            <a:r>
              <a:rPr lang="en-US" sz="4150" dirty="0">
                <a:solidFill>
                  <a:srgbClr val="1F1E1E"/>
                </a:solidFill>
                <a:latin typeface="Alexandria Semi Bold" pitchFamily="34" charset="0"/>
                <a:ea typeface="Alexandria Semi Bold" pitchFamily="34" charset="-122"/>
                <a:cs typeface="Alexandria Semi Bold" pitchFamily="34" charset="-120"/>
              </a:rPr>
              <a:t>Supervised Learning Algorithms</a:t>
            </a:r>
            <a:endParaRPr lang="en-US" sz="4150" dirty="0"/>
          </a:p>
        </p:txBody>
      </p:sp>
      <p:sp>
        <p:nvSpPr>
          <p:cNvPr id="4" name="Shape 1"/>
          <p:cNvSpPr/>
          <p:nvPr/>
        </p:nvSpPr>
        <p:spPr>
          <a:xfrm>
            <a:off x="701159" y="6006822"/>
            <a:ext cx="13228082" cy="22860"/>
          </a:xfrm>
          <a:prstGeom prst="roundRect">
            <a:avLst>
              <a:gd name="adj" fmla="val 368076"/>
            </a:avLst>
          </a:prstGeom>
          <a:solidFill>
            <a:srgbClr val="BBC2DC"/>
          </a:solidFill>
          <a:ln/>
        </p:spPr>
      </p:sp>
      <p:sp>
        <p:nvSpPr>
          <p:cNvPr id="5" name="Shape 2"/>
          <p:cNvSpPr/>
          <p:nvPr/>
        </p:nvSpPr>
        <p:spPr>
          <a:xfrm>
            <a:off x="3946565" y="5305723"/>
            <a:ext cx="22860" cy="701159"/>
          </a:xfrm>
          <a:prstGeom prst="roundRect">
            <a:avLst>
              <a:gd name="adj" fmla="val 368076"/>
            </a:avLst>
          </a:prstGeom>
          <a:solidFill>
            <a:srgbClr val="BBC2DC"/>
          </a:solidFill>
          <a:ln/>
        </p:spPr>
      </p:sp>
      <p:sp>
        <p:nvSpPr>
          <p:cNvPr id="6" name="Shape 3"/>
          <p:cNvSpPr/>
          <p:nvPr/>
        </p:nvSpPr>
        <p:spPr>
          <a:xfrm>
            <a:off x="3732728" y="5781496"/>
            <a:ext cx="450652" cy="450652"/>
          </a:xfrm>
          <a:prstGeom prst="roundRect">
            <a:avLst>
              <a:gd name="adj" fmla="val 18671"/>
            </a:avLst>
          </a:prstGeom>
          <a:solidFill>
            <a:srgbClr val="D5DCF6"/>
          </a:solidFill>
          <a:ln w="7620">
            <a:solidFill>
              <a:srgbClr val="BBC2DC"/>
            </a:solidFill>
            <a:prstDash val="solid"/>
          </a:ln>
        </p:spPr>
      </p:sp>
      <p:sp>
        <p:nvSpPr>
          <p:cNvPr id="7" name="Text 4"/>
          <p:cNvSpPr/>
          <p:nvPr/>
        </p:nvSpPr>
        <p:spPr>
          <a:xfrm>
            <a:off x="3895844" y="5848648"/>
            <a:ext cx="124301" cy="316349"/>
          </a:xfrm>
          <a:prstGeom prst="rect">
            <a:avLst/>
          </a:prstGeom>
          <a:noFill/>
          <a:ln/>
        </p:spPr>
        <p:txBody>
          <a:bodyPr wrap="none" lIns="0" tIns="0" rIns="0" bIns="0" rtlCol="0" anchor="t"/>
          <a:lstStyle/>
          <a:p>
            <a:pPr algn="ctr" indent="0" marL="0">
              <a:lnSpc>
                <a:spcPts val="2450"/>
              </a:lnSpc>
              <a:buNone/>
            </a:pPr>
            <a:r>
              <a:rPr lang="en-US" sz="2450" dirty="0">
                <a:solidFill>
                  <a:srgbClr val="3B3535"/>
                </a:solidFill>
                <a:latin typeface="Alexandria Semi Bold" pitchFamily="34" charset="0"/>
                <a:ea typeface="Alexandria Semi Bold" pitchFamily="34" charset="-122"/>
                <a:cs typeface="Alexandria Semi Bold" pitchFamily="34" charset="-120"/>
              </a:rPr>
              <a:t>1</a:t>
            </a:r>
            <a:endParaRPr lang="en-US" sz="2450" dirty="0"/>
          </a:p>
        </p:txBody>
      </p:sp>
      <p:sp>
        <p:nvSpPr>
          <p:cNvPr id="8" name="Text 5"/>
          <p:cNvSpPr/>
          <p:nvPr/>
        </p:nvSpPr>
        <p:spPr>
          <a:xfrm>
            <a:off x="2640092" y="4335304"/>
            <a:ext cx="2635925" cy="329446"/>
          </a:xfrm>
          <a:prstGeom prst="rect">
            <a:avLst/>
          </a:prstGeom>
          <a:noFill/>
          <a:ln/>
        </p:spPr>
        <p:txBody>
          <a:bodyPr wrap="none" lIns="0" tIns="0" rIns="0" bIns="0" rtlCol="0" anchor="t"/>
          <a:lstStyle/>
          <a:p>
            <a:pPr algn="ctr" indent="0" marL="0">
              <a:lnSpc>
                <a:spcPts val="2550"/>
              </a:lnSpc>
              <a:buNone/>
            </a:pPr>
            <a:r>
              <a:rPr lang="en-US" sz="2050" dirty="0">
                <a:solidFill>
                  <a:srgbClr val="3B3535"/>
                </a:solidFill>
                <a:latin typeface="Alexandria Semi Bold" pitchFamily="34" charset="0"/>
                <a:ea typeface="Alexandria Semi Bold" pitchFamily="34" charset="-122"/>
                <a:cs typeface="Alexandria Semi Bold" pitchFamily="34" charset="-120"/>
              </a:rPr>
              <a:t>Linear Regression</a:t>
            </a:r>
            <a:endParaRPr lang="en-US" sz="2050" dirty="0"/>
          </a:p>
        </p:txBody>
      </p:sp>
      <p:sp>
        <p:nvSpPr>
          <p:cNvPr id="9" name="Text 6"/>
          <p:cNvSpPr/>
          <p:nvPr/>
        </p:nvSpPr>
        <p:spPr>
          <a:xfrm>
            <a:off x="901422" y="4784884"/>
            <a:ext cx="6113383" cy="320516"/>
          </a:xfrm>
          <a:prstGeom prst="rect">
            <a:avLst/>
          </a:prstGeom>
          <a:noFill/>
          <a:ln/>
        </p:spPr>
        <p:txBody>
          <a:bodyPr wrap="none" lIns="0" tIns="0" rIns="0" bIns="0" rtlCol="0" anchor="t"/>
          <a:lstStyle/>
          <a:p>
            <a:pPr algn="ctr" indent="0" marL="0">
              <a:lnSpc>
                <a:spcPts val="2500"/>
              </a:lnSpc>
              <a:buNone/>
            </a:pPr>
            <a:r>
              <a:rPr lang="en-US" sz="1550" dirty="0">
                <a:solidFill>
                  <a:srgbClr val="3B3535"/>
                </a:solidFill>
                <a:latin typeface="Sora Light" pitchFamily="34" charset="0"/>
                <a:ea typeface="Sora Light" pitchFamily="34" charset="-122"/>
                <a:cs typeface="Sora Light" pitchFamily="34" charset="-120"/>
              </a:rPr>
              <a:t>Finds the best-fit line to predict a continuous target variable.</a:t>
            </a:r>
            <a:endParaRPr lang="en-US" sz="1550" dirty="0"/>
          </a:p>
        </p:txBody>
      </p:sp>
      <p:sp>
        <p:nvSpPr>
          <p:cNvPr id="10" name="Shape 7"/>
          <p:cNvSpPr/>
          <p:nvPr/>
        </p:nvSpPr>
        <p:spPr>
          <a:xfrm>
            <a:off x="7303651" y="6006763"/>
            <a:ext cx="22860" cy="701159"/>
          </a:xfrm>
          <a:prstGeom prst="roundRect">
            <a:avLst>
              <a:gd name="adj" fmla="val 368076"/>
            </a:avLst>
          </a:prstGeom>
          <a:solidFill>
            <a:srgbClr val="BBC2DC"/>
          </a:solidFill>
          <a:ln/>
        </p:spPr>
      </p:sp>
      <p:sp>
        <p:nvSpPr>
          <p:cNvPr id="11" name="Shape 8"/>
          <p:cNvSpPr/>
          <p:nvPr/>
        </p:nvSpPr>
        <p:spPr>
          <a:xfrm>
            <a:off x="7089815" y="5781496"/>
            <a:ext cx="450652" cy="450652"/>
          </a:xfrm>
          <a:prstGeom prst="roundRect">
            <a:avLst>
              <a:gd name="adj" fmla="val 18671"/>
            </a:avLst>
          </a:prstGeom>
          <a:solidFill>
            <a:srgbClr val="D5DCF6"/>
          </a:solidFill>
          <a:ln w="7620">
            <a:solidFill>
              <a:srgbClr val="BBC2DC"/>
            </a:solidFill>
            <a:prstDash val="solid"/>
          </a:ln>
        </p:spPr>
      </p:sp>
      <p:sp>
        <p:nvSpPr>
          <p:cNvPr id="12" name="Text 9"/>
          <p:cNvSpPr/>
          <p:nvPr/>
        </p:nvSpPr>
        <p:spPr>
          <a:xfrm>
            <a:off x="7220664" y="5848648"/>
            <a:ext cx="188833" cy="316349"/>
          </a:xfrm>
          <a:prstGeom prst="rect">
            <a:avLst/>
          </a:prstGeom>
          <a:noFill/>
          <a:ln/>
        </p:spPr>
        <p:txBody>
          <a:bodyPr wrap="none" lIns="0" tIns="0" rIns="0" bIns="0" rtlCol="0" anchor="t"/>
          <a:lstStyle/>
          <a:p>
            <a:pPr algn="ctr" indent="0" marL="0">
              <a:lnSpc>
                <a:spcPts val="2450"/>
              </a:lnSpc>
              <a:buNone/>
            </a:pPr>
            <a:r>
              <a:rPr lang="en-US" sz="2450" dirty="0">
                <a:solidFill>
                  <a:srgbClr val="3B3535"/>
                </a:solidFill>
                <a:latin typeface="Alexandria Semi Bold" pitchFamily="34" charset="0"/>
                <a:ea typeface="Alexandria Semi Bold" pitchFamily="34" charset="-122"/>
                <a:cs typeface="Alexandria Semi Bold" pitchFamily="34" charset="-120"/>
              </a:rPr>
              <a:t>2</a:t>
            </a:r>
            <a:endParaRPr lang="en-US" sz="2450" dirty="0"/>
          </a:p>
        </p:txBody>
      </p:sp>
      <p:sp>
        <p:nvSpPr>
          <p:cNvPr id="13" name="Text 10"/>
          <p:cNvSpPr/>
          <p:nvPr/>
        </p:nvSpPr>
        <p:spPr>
          <a:xfrm>
            <a:off x="5997178" y="6908244"/>
            <a:ext cx="2635925" cy="329446"/>
          </a:xfrm>
          <a:prstGeom prst="rect">
            <a:avLst/>
          </a:prstGeom>
          <a:noFill/>
          <a:ln/>
        </p:spPr>
        <p:txBody>
          <a:bodyPr wrap="none" lIns="0" tIns="0" rIns="0" bIns="0" rtlCol="0" anchor="t"/>
          <a:lstStyle/>
          <a:p>
            <a:pPr algn="ctr" indent="0" marL="0">
              <a:lnSpc>
                <a:spcPts val="2550"/>
              </a:lnSpc>
              <a:buNone/>
            </a:pPr>
            <a:r>
              <a:rPr lang="en-US" sz="2050" dirty="0">
                <a:solidFill>
                  <a:srgbClr val="3B3535"/>
                </a:solidFill>
                <a:latin typeface="Alexandria Semi Bold" pitchFamily="34" charset="0"/>
                <a:ea typeface="Alexandria Semi Bold" pitchFamily="34" charset="-122"/>
                <a:cs typeface="Alexandria Semi Bold" pitchFamily="34" charset="-120"/>
              </a:rPr>
              <a:t>Logistic Regression</a:t>
            </a:r>
            <a:endParaRPr lang="en-US" sz="2050" dirty="0"/>
          </a:p>
        </p:txBody>
      </p:sp>
      <p:sp>
        <p:nvSpPr>
          <p:cNvPr id="14" name="Text 11"/>
          <p:cNvSpPr/>
          <p:nvPr/>
        </p:nvSpPr>
        <p:spPr>
          <a:xfrm>
            <a:off x="4258508" y="7357824"/>
            <a:ext cx="6113383" cy="320516"/>
          </a:xfrm>
          <a:prstGeom prst="rect">
            <a:avLst/>
          </a:prstGeom>
          <a:noFill/>
          <a:ln/>
        </p:spPr>
        <p:txBody>
          <a:bodyPr wrap="none" lIns="0" tIns="0" rIns="0" bIns="0" rtlCol="0" anchor="t"/>
          <a:lstStyle/>
          <a:p>
            <a:pPr algn="ctr" indent="0" marL="0">
              <a:lnSpc>
                <a:spcPts val="2500"/>
              </a:lnSpc>
              <a:buNone/>
            </a:pPr>
            <a:r>
              <a:rPr lang="en-US" sz="1550" dirty="0">
                <a:solidFill>
                  <a:srgbClr val="3B3535"/>
                </a:solidFill>
                <a:latin typeface="Sora Light" pitchFamily="34" charset="0"/>
                <a:ea typeface="Sora Light" pitchFamily="34" charset="-122"/>
                <a:cs typeface="Sora Light" pitchFamily="34" charset="-120"/>
              </a:rPr>
              <a:t>Predicts the probability of a binary target variable.</a:t>
            </a:r>
            <a:endParaRPr lang="en-US" sz="1550" dirty="0"/>
          </a:p>
        </p:txBody>
      </p:sp>
      <p:sp>
        <p:nvSpPr>
          <p:cNvPr id="15" name="Shape 12"/>
          <p:cNvSpPr/>
          <p:nvPr/>
        </p:nvSpPr>
        <p:spPr>
          <a:xfrm>
            <a:off x="10660737" y="5305723"/>
            <a:ext cx="22860" cy="701159"/>
          </a:xfrm>
          <a:prstGeom prst="roundRect">
            <a:avLst>
              <a:gd name="adj" fmla="val 368076"/>
            </a:avLst>
          </a:prstGeom>
          <a:solidFill>
            <a:srgbClr val="BBC2DC"/>
          </a:solidFill>
          <a:ln/>
        </p:spPr>
      </p:sp>
      <p:sp>
        <p:nvSpPr>
          <p:cNvPr id="16" name="Shape 13"/>
          <p:cNvSpPr/>
          <p:nvPr/>
        </p:nvSpPr>
        <p:spPr>
          <a:xfrm>
            <a:off x="10446901" y="5781496"/>
            <a:ext cx="450652" cy="450652"/>
          </a:xfrm>
          <a:prstGeom prst="roundRect">
            <a:avLst>
              <a:gd name="adj" fmla="val 18671"/>
            </a:avLst>
          </a:prstGeom>
          <a:solidFill>
            <a:srgbClr val="D5DCF6"/>
          </a:solidFill>
          <a:ln w="7620">
            <a:solidFill>
              <a:srgbClr val="BBC2DC"/>
            </a:solidFill>
            <a:prstDash val="solid"/>
          </a:ln>
        </p:spPr>
      </p:sp>
      <p:sp>
        <p:nvSpPr>
          <p:cNvPr id="17" name="Text 14"/>
          <p:cNvSpPr/>
          <p:nvPr/>
        </p:nvSpPr>
        <p:spPr>
          <a:xfrm>
            <a:off x="10577632" y="5848648"/>
            <a:ext cx="189190" cy="316349"/>
          </a:xfrm>
          <a:prstGeom prst="rect">
            <a:avLst/>
          </a:prstGeom>
          <a:noFill/>
          <a:ln/>
        </p:spPr>
        <p:txBody>
          <a:bodyPr wrap="none" lIns="0" tIns="0" rIns="0" bIns="0" rtlCol="0" anchor="t"/>
          <a:lstStyle/>
          <a:p>
            <a:pPr algn="ctr" indent="0" marL="0">
              <a:lnSpc>
                <a:spcPts val="2450"/>
              </a:lnSpc>
              <a:buNone/>
            </a:pPr>
            <a:r>
              <a:rPr lang="en-US" sz="2450" dirty="0">
                <a:solidFill>
                  <a:srgbClr val="3B3535"/>
                </a:solidFill>
                <a:latin typeface="Alexandria Semi Bold" pitchFamily="34" charset="0"/>
                <a:ea typeface="Alexandria Semi Bold" pitchFamily="34" charset="-122"/>
                <a:cs typeface="Alexandria Semi Bold" pitchFamily="34" charset="-120"/>
              </a:rPr>
              <a:t>3</a:t>
            </a:r>
            <a:endParaRPr lang="en-US" sz="2450" dirty="0"/>
          </a:p>
        </p:txBody>
      </p:sp>
      <p:sp>
        <p:nvSpPr>
          <p:cNvPr id="18" name="Text 15"/>
          <p:cNvSpPr/>
          <p:nvPr/>
        </p:nvSpPr>
        <p:spPr>
          <a:xfrm>
            <a:off x="9354264" y="4014788"/>
            <a:ext cx="2635925" cy="329446"/>
          </a:xfrm>
          <a:prstGeom prst="rect">
            <a:avLst/>
          </a:prstGeom>
          <a:noFill/>
          <a:ln/>
        </p:spPr>
        <p:txBody>
          <a:bodyPr wrap="none" lIns="0" tIns="0" rIns="0" bIns="0" rtlCol="0" anchor="t"/>
          <a:lstStyle/>
          <a:p>
            <a:pPr algn="ctr" indent="0" marL="0">
              <a:lnSpc>
                <a:spcPts val="2550"/>
              </a:lnSpc>
              <a:buNone/>
            </a:pPr>
            <a:r>
              <a:rPr lang="en-US" sz="2050" dirty="0">
                <a:solidFill>
                  <a:srgbClr val="3B3535"/>
                </a:solidFill>
                <a:latin typeface="Alexandria Semi Bold" pitchFamily="34" charset="0"/>
                <a:ea typeface="Alexandria Semi Bold" pitchFamily="34" charset="-122"/>
                <a:cs typeface="Alexandria Semi Bold" pitchFamily="34" charset="-120"/>
              </a:rPr>
              <a:t>Decision Trees</a:t>
            </a:r>
            <a:endParaRPr lang="en-US" sz="2050" dirty="0"/>
          </a:p>
        </p:txBody>
      </p:sp>
      <p:sp>
        <p:nvSpPr>
          <p:cNvPr id="19" name="Text 16"/>
          <p:cNvSpPr/>
          <p:nvPr/>
        </p:nvSpPr>
        <p:spPr>
          <a:xfrm>
            <a:off x="7615595" y="4464367"/>
            <a:ext cx="6113383" cy="641033"/>
          </a:xfrm>
          <a:prstGeom prst="rect">
            <a:avLst/>
          </a:prstGeom>
          <a:noFill/>
          <a:ln/>
        </p:spPr>
        <p:txBody>
          <a:bodyPr wrap="square" lIns="0" tIns="0" rIns="0" bIns="0" rtlCol="0" anchor="t"/>
          <a:lstStyle/>
          <a:p>
            <a:pPr algn="ctr" indent="0" marL="0">
              <a:lnSpc>
                <a:spcPts val="2500"/>
              </a:lnSpc>
              <a:buNone/>
            </a:pPr>
            <a:r>
              <a:rPr lang="en-US" sz="1550" dirty="0">
                <a:solidFill>
                  <a:srgbClr val="3B3535"/>
                </a:solidFill>
                <a:latin typeface="Sora Light" pitchFamily="34" charset="0"/>
                <a:ea typeface="Sora Light" pitchFamily="34" charset="-122"/>
                <a:cs typeface="Sora Light" pitchFamily="34" charset="-120"/>
              </a:rPr>
              <a:t>Creates a tree-like model of decisions and their possible consequences.</a:t>
            </a:r>
            <a:endParaRPr lang="en-US" sz="15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1151930"/>
            <a:ext cx="7627382" cy="1425416"/>
          </a:xfrm>
          <a:prstGeom prst="rect">
            <a:avLst/>
          </a:prstGeom>
          <a:noFill/>
          <a:ln/>
        </p:spPr>
        <p:txBody>
          <a:bodyPr wrap="square" lIns="0" tIns="0" rIns="0" bIns="0" rtlCol="0" anchor="t"/>
          <a:lstStyle/>
          <a:p>
            <a:pPr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Unsupervised Learning Algorithms</a:t>
            </a:r>
            <a:endParaRPr lang="en-US" sz="4450" dirty="0"/>
          </a:p>
        </p:txBody>
      </p:sp>
      <p:sp>
        <p:nvSpPr>
          <p:cNvPr id="4" name="Shape 1"/>
          <p:cNvSpPr/>
          <p:nvPr/>
        </p:nvSpPr>
        <p:spPr>
          <a:xfrm>
            <a:off x="6244709" y="2902268"/>
            <a:ext cx="3705463" cy="2330887"/>
          </a:xfrm>
          <a:prstGeom prst="roundRect">
            <a:avLst>
              <a:gd name="adj" fmla="val 3904"/>
            </a:avLst>
          </a:prstGeom>
          <a:solidFill>
            <a:srgbClr val="D5DCF6"/>
          </a:solidFill>
          <a:ln w="7620">
            <a:solidFill>
              <a:srgbClr val="BBC2DC"/>
            </a:solidFill>
            <a:prstDash val="solid"/>
          </a:ln>
        </p:spPr>
      </p:sp>
      <p:sp>
        <p:nvSpPr>
          <p:cNvPr id="5" name="Text 2"/>
          <p:cNvSpPr/>
          <p:nvPr/>
        </p:nvSpPr>
        <p:spPr>
          <a:xfrm>
            <a:off x="6468904" y="3126462"/>
            <a:ext cx="2850713" cy="356235"/>
          </a:xfrm>
          <a:prstGeom prst="rect">
            <a:avLst/>
          </a:prstGeom>
          <a:noFill/>
          <a:ln/>
        </p:spPr>
        <p:txBody>
          <a:bodyPr wrap="none" lIns="0" tIns="0" rIns="0" bIns="0" rtlCol="0" anchor="t"/>
          <a:lstStyle/>
          <a:p>
            <a:pPr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K-Means Clustering</a:t>
            </a:r>
            <a:endParaRPr lang="en-US" sz="2200" dirty="0"/>
          </a:p>
        </p:txBody>
      </p:sp>
      <p:sp>
        <p:nvSpPr>
          <p:cNvPr id="6" name="Text 3"/>
          <p:cNvSpPr/>
          <p:nvPr/>
        </p:nvSpPr>
        <p:spPr>
          <a:xfrm>
            <a:off x="6468904" y="3612594"/>
            <a:ext cx="3257074" cy="1040130"/>
          </a:xfrm>
          <a:prstGeom prst="rect">
            <a:avLst/>
          </a:prstGeom>
          <a:noFill/>
          <a:ln/>
        </p:spPr>
        <p:txBody>
          <a:bodyPr wrap="square" lIns="0" tIns="0" rIns="0" bIns="0" rtlCol="0" anchor="t"/>
          <a:lstStyle/>
          <a:p>
            <a:pPr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Groups data into k clusters based on similarity without labeled data.</a:t>
            </a:r>
            <a:endParaRPr lang="en-US" sz="1700" dirty="0"/>
          </a:p>
        </p:txBody>
      </p:sp>
      <p:sp>
        <p:nvSpPr>
          <p:cNvPr id="7" name="Shape 4"/>
          <p:cNvSpPr/>
          <p:nvPr/>
        </p:nvSpPr>
        <p:spPr>
          <a:xfrm>
            <a:off x="10166747" y="2902268"/>
            <a:ext cx="3705463" cy="2330887"/>
          </a:xfrm>
          <a:prstGeom prst="roundRect">
            <a:avLst>
              <a:gd name="adj" fmla="val 3904"/>
            </a:avLst>
          </a:prstGeom>
          <a:solidFill>
            <a:srgbClr val="D5DCF6"/>
          </a:solidFill>
          <a:ln w="7620">
            <a:solidFill>
              <a:srgbClr val="BBC2DC"/>
            </a:solidFill>
            <a:prstDash val="solid"/>
          </a:ln>
        </p:spPr>
      </p:sp>
      <p:sp>
        <p:nvSpPr>
          <p:cNvPr id="8" name="Text 5"/>
          <p:cNvSpPr/>
          <p:nvPr/>
        </p:nvSpPr>
        <p:spPr>
          <a:xfrm>
            <a:off x="10390942" y="3126462"/>
            <a:ext cx="3257074" cy="712470"/>
          </a:xfrm>
          <a:prstGeom prst="rect">
            <a:avLst/>
          </a:prstGeom>
          <a:noFill/>
          <a:ln/>
        </p:spPr>
        <p:txBody>
          <a:bodyPr wrap="square" lIns="0" tIns="0" rIns="0" bIns="0" rtlCol="0" anchor="t"/>
          <a:lstStyle/>
          <a:p>
            <a:pPr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Principal Component Analysis</a:t>
            </a:r>
            <a:endParaRPr lang="en-US" sz="2200" dirty="0"/>
          </a:p>
        </p:txBody>
      </p:sp>
      <p:sp>
        <p:nvSpPr>
          <p:cNvPr id="9" name="Text 6"/>
          <p:cNvSpPr/>
          <p:nvPr/>
        </p:nvSpPr>
        <p:spPr>
          <a:xfrm>
            <a:off x="10390942" y="3968829"/>
            <a:ext cx="3257074" cy="1040130"/>
          </a:xfrm>
          <a:prstGeom prst="rect">
            <a:avLst/>
          </a:prstGeom>
          <a:noFill/>
          <a:ln/>
        </p:spPr>
        <p:txBody>
          <a:bodyPr wrap="square" lIns="0" tIns="0" rIns="0" bIns="0" rtlCol="0" anchor="t"/>
          <a:lstStyle/>
          <a:p>
            <a:pPr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Reduces the dimensionality of data by identifying the most important features.</a:t>
            </a:r>
            <a:endParaRPr lang="en-US" sz="1700" dirty="0"/>
          </a:p>
        </p:txBody>
      </p:sp>
      <p:sp>
        <p:nvSpPr>
          <p:cNvPr id="10" name="Shape 7"/>
          <p:cNvSpPr/>
          <p:nvPr/>
        </p:nvSpPr>
        <p:spPr>
          <a:xfrm>
            <a:off x="6244709" y="5449729"/>
            <a:ext cx="7627382" cy="1627942"/>
          </a:xfrm>
          <a:prstGeom prst="roundRect">
            <a:avLst>
              <a:gd name="adj" fmla="val 5590"/>
            </a:avLst>
          </a:prstGeom>
          <a:solidFill>
            <a:srgbClr val="D5DCF6"/>
          </a:solidFill>
          <a:ln w="7620">
            <a:solidFill>
              <a:srgbClr val="BBC2DC"/>
            </a:solidFill>
            <a:prstDash val="solid"/>
          </a:ln>
        </p:spPr>
      </p:sp>
      <p:sp>
        <p:nvSpPr>
          <p:cNvPr id="11" name="Text 8"/>
          <p:cNvSpPr/>
          <p:nvPr/>
        </p:nvSpPr>
        <p:spPr>
          <a:xfrm>
            <a:off x="6468904" y="5673923"/>
            <a:ext cx="2850713" cy="356235"/>
          </a:xfrm>
          <a:prstGeom prst="rect">
            <a:avLst/>
          </a:prstGeom>
          <a:noFill/>
          <a:ln/>
        </p:spPr>
        <p:txBody>
          <a:bodyPr wrap="none" lIns="0" tIns="0" rIns="0" bIns="0" rtlCol="0" anchor="t"/>
          <a:lstStyle/>
          <a:p>
            <a:pPr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Anomaly Detection</a:t>
            </a:r>
            <a:endParaRPr lang="en-US" sz="2200" dirty="0"/>
          </a:p>
        </p:txBody>
      </p:sp>
      <p:sp>
        <p:nvSpPr>
          <p:cNvPr id="12" name="Text 9"/>
          <p:cNvSpPr/>
          <p:nvPr/>
        </p:nvSpPr>
        <p:spPr>
          <a:xfrm>
            <a:off x="6468904" y="6160056"/>
            <a:ext cx="7178993" cy="693420"/>
          </a:xfrm>
          <a:prstGeom prst="rect">
            <a:avLst/>
          </a:prstGeom>
          <a:noFill/>
          <a:ln/>
        </p:spPr>
        <p:txBody>
          <a:bodyPr wrap="square" lIns="0" tIns="0" rIns="0" bIns="0" rtlCol="0" anchor="t"/>
          <a:lstStyle/>
          <a:p>
            <a:pPr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Identifies data points that are outliers or don't fit the normal patterns.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44709" y="639842"/>
            <a:ext cx="7627382" cy="1425416"/>
          </a:xfrm>
          <a:prstGeom prst="rect">
            <a:avLst/>
          </a:prstGeom>
          <a:noFill/>
          <a:ln/>
        </p:spPr>
        <p:txBody>
          <a:bodyPr wrap="square" lIns="0" tIns="0" rIns="0" bIns="0" rtlCol="0" anchor="t"/>
          <a:lstStyle/>
          <a:p>
            <a:pPr indent="0" marL="0">
              <a:lnSpc>
                <a:spcPts val="5600"/>
              </a:lnSpc>
              <a:buNone/>
            </a:pPr>
            <a:r>
              <a:rPr lang="en-US" sz="4450" dirty="0">
                <a:solidFill>
                  <a:srgbClr val="1F1E1E"/>
                </a:solidFill>
                <a:latin typeface="Alexandria Semi Bold" pitchFamily="34" charset="0"/>
                <a:ea typeface="Alexandria Semi Bold" pitchFamily="34" charset="-122"/>
                <a:cs typeface="Alexandria Semi Bold" pitchFamily="34" charset="-120"/>
              </a:rPr>
              <a:t>Reinforcement Learning Algorithms</a:t>
            </a:r>
            <a:endParaRPr lang="en-US" sz="4450" dirty="0"/>
          </a:p>
        </p:txBody>
      </p:sp>
      <p:pic>
        <p:nvPicPr>
          <p:cNvPr id="4" name="Image 1" descr="preencoded.png">    </p:cNvPr>
          <p:cNvPicPr>
            <a:picLocks noChangeAspect="1"/>
          </p:cNvPicPr>
          <p:nvPr/>
        </p:nvPicPr>
        <p:blipFill>
          <a:blip r:embed="rId2"/>
          <a:stretch>
            <a:fillRect/>
          </a:stretch>
        </p:blipFill>
        <p:spPr>
          <a:xfrm>
            <a:off x="6244709" y="2390180"/>
            <a:ext cx="1083231" cy="1733193"/>
          </a:xfrm>
          <a:prstGeom prst="rect">
            <a:avLst/>
          </a:prstGeom>
        </p:spPr>
      </p:pic>
      <p:sp>
        <p:nvSpPr>
          <p:cNvPr id="5" name="Text 1"/>
          <p:cNvSpPr/>
          <p:nvPr/>
        </p:nvSpPr>
        <p:spPr>
          <a:xfrm>
            <a:off x="7652861" y="2606754"/>
            <a:ext cx="4544378"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Agent-Environment Interaction</a:t>
            </a:r>
            <a:endParaRPr lang="en-US" sz="2200" dirty="0"/>
          </a:p>
        </p:txBody>
      </p:sp>
      <p:sp>
        <p:nvSpPr>
          <p:cNvPr id="6" name="Text 2"/>
          <p:cNvSpPr/>
          <p:nvPr/>
        </p:nvSpPr>
        <p:spPr>
          <a:xfrm>
            <a:off x="7652861" y="3092887"/>
            <a:ext cx="6219230" cy="69342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The agent takes actions in an environment to maximize a reward signal.</a:t>
            </a:r>
            <a:endParaRPr lang="en-US" sz="1700" dirty="0"/>
          </a:p>
        </p:txBody>
      </p:sp>
      <p:pic>
        <p:nvPicPr>
          <p:cNvPr id="7" name="Image 2" descr="preencoded.png">    </p:cNvPr>
          <p:cNvPicPr>
            <a:picLocks noChangeAspect="1"/>
          </p:cNvPicPr>
          <p:nvPr/>
        </p:nvPicPr>
        <p:blipFill>
          <a:blip r:embed="rId3"/>
          <a:stretch>
            <a:fillRect/>
          </a:stretch>
        </p:blipFill>
        <p:spPr>
          <a:xfrm>
            <a:off x="6244709" y="4123372"/>
            <a:ext cx="1083231" cy="1733193"/>
          </a:xfrm>
          <a:prstGeom prst="rect">
            <a:avLst/>
          </a:prstGeom>
        </p:spPr>
      </p:pic>
      <p:sp>
        <p:nvSpPr>
          <p:cNvPr id="8" name="Text 3"/>
          <p:cNvSpPr/>
          <p:nvPr/>
        </p:nvSpPr>
        <p:spPr>
          <a:xfrm>
            <a:off x="7652861" y="4339947"/>
            <a:ext cx="3832979"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Value Function Estimation</a:t>
            </a:r>
            <a:endParaRPr lang="en-US" sz="2200" dirty="0"/>
          </a:p>
        </p:txBody>
      </p:sp>
      <p:sp>
        <p:nvSpPr>
          <p:cNvPr id="9" name="Text 4"/>
          <p:cNvSpPr/>
          <p:nvPr/>
        </p:nvSpPr>
        <p:spPr>
          <a:xfrm>
            <a:off x="7652861" y="4826079"/>
            <a:ext cx="6219230" cy="69342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The agent learns to predict the expected future reward for each state.</a:t>
            </a:r>
            <a:endParaRPr lang="en-US" sz="1700" dirty="0"/>
          </a:p>
        </p:txBody>
      </p:sp>
      <p:pic>
        <p:nvPicPr>
          <p:cNvPr id="10" name="Image 3" descr="preencoded.png">    </p:cNvPr>
          <p:cNvPicPr>
            <a:picLocks noChangeAspect="1"/>
          </p:cNvPicPr>
          <p:nvPr/>
        </p:nvPicPr>
        <p:blipFill>
          <a:blip r:embed="rId4"/>
          <a:stretch>
            <a:fillRect/>
          </a:stretch>
        </p:blipFill>
        <p:spPr>
          <a:xfrm>
            <a:off x="6244709" y="5856565"/>
            <a:ext cx="1083231" cy="1733193"/>
          </a:xfrm>
          <a:prstGeom prst="rect">
            <a:avLst/>
          </a:prstGeom>
        </p:spPr>
      </p:pic>
      <p:sp>
        <p:nvSpPr>
          <p:cNvPr id="11" name="Text 5"/>
          <p:cNvSpPr/>
          <p:nvPr/>
        </p:nvSpPr>
        <p:spPr>
          <a:xfrm>
            <a:off x="7652861" y="6073140"/>
            <a:ext cx="2865001" cy="356235"/>
          </a:xfrm>
          <a:prstGeom prst="rect">
            <a:avLst/>
          </a:prstGeom>
          <a:noFill/>
          <a:ln/>
        </p:spPr>
        <p:txBody>
          <a:bodyPr wrap="none" lIns="0" tIns="0" rIns="0" bIns="0" rtlCol="0" anchor="t"/>
          <a:lstStyle/>
          <a:p>
            <a:pPr algn="l" indent="0" marL="0">
              <a:lnSpc>
                <a:spcPts val="2800"/>
              </a:lnSpc>
              <a:buNone/>
            </a:pPr>
            <a:r>
              <a:rPr lang="en-US" sz="2200" dirty="0">
                <a:solidFill>
                  <a:srgbClr val="3B3535"/>
                </a:solidFill>
                <a:latin typeface="Alexandria Semi Bold" pitchFamily="34" charset="0"/>
                <a:ea typeface="Alexandria Semi Bold" pitchFamily="34" charset="-122"/>
                <a:cs typeface="Alexandria Semi Bold" pitchFamily="34" charset="-120"/>
              </a:rPr>
              <a:t>Policy Optimization</a:t>
            </a:r>
            <a:endParaRPr lang="en-US" sz="2200" dirty="0"/>
          </a:p>
        </p:txBody>
      </p:sp>
      <p:sp>
        <p:nvSpPr>
          <p:cNvPr id="12" name="Text 6"/>
          <p:cNvSpPr/>
          <p:nvPr/>
        </p:nvSpPr>
        <p:spPr>
          <a:xfrm>
            <a:off x="7652861" y="6559272"/>
            <a:ext cx="6219230" cy="693420"/>
          </a:xfrm>
          <a:prstGeom prst="rect">
            <a:avLst/>
          </a:prstGeom>
          <a:noFill/>
          <a:ln/>
        </p:spPr>
        <p:txBody>
          <a:bodyPr wrap="square" lIns="0" tIns="0" rIns="0" bIns="0" rtlCol="0" anchor="t"/>
          <a:lstStyle/>
          <a:p>
            <a:pPr algn="l" indent="0" marL="0">
              <a:lnSpc>
                <a:spcPts val="2700"/>
              </a:lnSpc>
              <a:buNone/>
            </a:pPr>
            <a:r>
              <a:rPr lang="en-US" sz="1700" dirty="0">
                <a:solidFill>
                  <a:srgbClr val="3B3535"/>
                </a:solidFill>
                <a:latin typeface="Sora Light" pitchFamily="34" charset="0"/>
                <a:ea typeface="Sora Light" pitchFamily="34" charset="-122"/>
                <a:cs typeface="Sora Light" pitchFamily="34" charset="-120"/>
              </a:rPr>
              <a:t>The agent updates its behavior policy to select actions that lead to higher rewards.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72438" y="620316"/>
            <a:ext cx="7771924" cy="1289685"/>
          </a:xfrm>
          <a:prstGeom prst="rect">
            <a:avLst/>
          </a:prstGeom>
          <a:noFill/>
          <a:ln/>
        </p:spPr>
        <p:txBody>
          <a:bodyPr wrap="square" lIns="0" tIns="0" rIns="0" bIns="0" rtlCol="0" anchor="t"/>
          <a:lstStyle/>
          <a:p>
            <a:pPr indent="0" marL="0">
              <a:lnSpc>
                <a:spcPts val="5050"/>
              </a:lnSpc>
              <a:buNone/>
            </a:pPr>
            <a:r>
              <a:rPr lang="en-US" sz="4050" dirty="0">
                <a:solidFill>
                  <a:srgbClr val="1F1E1E"/>
                </a:solidFill>
                <a:latin typeface="Alexandria Semi Bold" pitchFamily="34" charset="0"/>
                <a:ea typeface="Alexandria Semi Bold" pitchFamily="34" charset="-122"/>
                <a:cs typeface="Alexandria Semi Bold" pitchFamily="34" charset="-120"/>
              </a:rPr>
              <a:t>Comparison of Key Algorithms</a:t>
            </a:r>
            <a:endParaRPr lang="en-US" sz="4050" dirty="0"/>
          </a:p>
        </p:txBody>
      </p:sp>
      <p:sp>
        <p:nvSpPr>
          <p:cNvPr id="4" name="Shape 1"/>
          <p:cNvSpPr/>
          <p:nvPr/>
        </p:nvSpPr>
        <p:spPr>
          <a:xfrm>
            <a:off x="6172438" y="2203966"/>
            <a:ext cx="7771924" cy="5405199"/>
          </a:xfrm>
          <a:prstGeom prst="roundRect">
            <a:avLst>
              <a:gd name="adj" fmla="val 1523"/>
            </a:avLst>
          </a:prstGeom>
          <a:noFill/>
          <a:ln w="7620">
            <a:solidFill>
              <a:srgbClr val="000000">
                <a:alpha val="8000"/>
              </a:srgbClr>
            </a:solidFill>
            <a:prstDash val="solid"/>
          </a:ln>
        </p:spPr>
      </p:sp>
      <p:sp>
        <p:nvSpPr>
          <p:cNvPr id="5" name="Shape 2"/>
          <p:cNvSpPr/>
          <p:nvPr/>
        </p:nvSpPr>
        <p:spPr>
          <a:xfrm>
            <a:off x="6180058" y="2211586"/>
            <a:ext cx="7756684" cy="1190744"/>
          </a:xfrm>
          <a:prstGeom prst="rect">
            <a:avLst/>
          </a:prstGeom>
          <a:solidFill>
            <a:srgbClr val="FFFFFF">
              <a:alpha val="4000"/>
            </a:srgbClr>
          </a:solidFill>
          <a:ln/>
        </p:spPr>
      </p:sp>
      <p:sp>
        <p:nvSpPr>
          <p:cNvPr id="6" name="Text 3"/>
          <p:cNvSpPr/>
          <p:nvPr/>
        </p:nvSpPr>
        <p:spPr>
          <a:xfrm>
            <a:off x="6376392" y="2336721"/>
            <a:ext cx="1155502" cy="313492"/>
          </a:xfrm>
          <a:prstGeom prst="rect">
            <a:avLst/>
          </a:prstGeom>
          <a:noFill/>
          <a:ln/>
        </p:spPr>
        <p:txBody>
          <a:bodyPr wrap="non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Algorithm</a:t>
            </a:r>
            <a:endParaRPr lang="en-US" sz="1500" dirty="0"/>
          </a:p>
        </p:txBody>
      </p:sp>
      <p:sp>
        <p:nvSpPr>
          <p:cNvPr id="7" name="Text 4"/>
          <p:cNvSpPr/>
          <p:nvPr/>
        </p:nvSpPr>
        <p:spPr>
          <a:xfrm>
            <a:off x="7931468" y="2336721"/>
            <a:ext cx="1151692" cy="940475"/>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Supervised/Unsupervised</a:t>
            </a:r>
            <a:endParaRPr lang="en-US" sz="1500" dirty="0"/>
          </a:p>
        </p:txBody>
      </p:sp>
      <p:sp>
        <p:nvSpPr>
          <p:cNvPr id="8" name="Text 5"/>
          <p:cNvSpPr/>
          <p:nvPr/>
        </p:nvSpPr>
        <p:spPr>
          <a:xfrm>
            <a:off x="9482733" y="2336721"/>
            <a:ext cx="1151692" cy="313492"/>
          </a:xfrm>
          <a:prstGeom prst="rect">
            <a:avLst/>
          </a:prstGeom>
          <a:noFill/>
          <a:ln/>
        </p:spPr>
        <p:txBody>
          <a:bodyPr wrap="non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Use Cases</a:t>
            </a:r>
            <a:endParaRPr lang="en-US" sz="1500" dirty="0"/>
          </a:p>
        </p:txBody>
      </p:sp>
      <p:sp>
        <p:nvSpPr>
          <p:cNvPr id="9" name="Text 6"/>
          <p:cNvSpPr/>
          <p:nvPr/>
        </p:nvSpPr>
        <p:spPr>
          <a:xfrm>
            <a:off x="11033998" y="2336721"/>
            <a:ext cx="1151692" cy="313492"/>
          </a:xfrm>
          <a:prstGeom prst="rect">
            <a:avLst/>
          </a:prstGeom>
          <a:noFill/>
          <a:ln/>
        </p:spPr>
        <p:txBody>
          <a:bodyPr wrap="non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Strengths</a:t>
            </a:r>
            <a:endParaRPr lang="en-US" sz="1500" dirty="0"/>
          </a:p>
        </p:txBody>
      </p:sp>
      <p:sp>
        <p:nvSpPr>
          <p:cNvPr id="10" name="Text 7"/>
          <p:cNvSpPr/>
          <p:nvPr/>
        </p:nvSpPr>
        <p:spPr>
          <a:xfrm>
            <a:off x="12585263" y="2336721"/>
            <a:ext cx="1155502" cy="626983"/>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Weaknesses</a:t>
            </a:r>
            <a:endParaRPr lang="en-US" sz="1500" dirty="0"/>
          </a:p>
        </p:txBody>
      </p:sp>
      <p:sp>
        <p:nvSpPr>
          <p:cNvPr id="11" name="Shape 8"/>
          <p:cNvSpPr/>
          <p:nvPr/>
        </p:nvSpPr>
        <p:spPr>
          <a:xfrm>
            <a:off x="6180058" y="3402330"/>
            <a:ext cx="7756684" cy="1504236"/>
          </a:xfrm>
          <a:prstGeom prst="rect">
            <a:avLst/>
          </a:prstGeom>
          <a:solidFill>
            <a:srgbClr val="000000">
              <a:alpha val="4000"/>
            </a:srgbClr>
          </a:solidFill>
          <a:ln/>
        </p:spPr>
      </p:sp>
      <p:sp>
        <p:nvSpPr>
          <p:cNvPr id="12" name="Text 9"/>
          <p:cNvSpPr/>
          <p:nvPr/>
        </p:nvSpPr>
        <p:spPr>
          <a:xfrm>
            <a:off x="6376392" y="3527465"/>
            <a:ext cx="1155502" cy="626983"/>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Linear Regression</a:t>
            </a:r>
            <a:endParaRPr lang="en-US" sz="1500" dirty="0"/>
          </a:p>
        </p:txBody>
      </p:sp>
      <p:sp>
        <p:nvSpPr>
          <p:cNvPr id="13" name="Text 10"/>
          <p:cNvSpPr/>
          <p:nvPr/>
        </p:nvSpPr>
        <p:spPr>
          <a:xfrm>
            <a:off x="7931468" y="3527465"/>
            <a:ext cx="1151692" cy="313492"/>
          </a:xfrm>
          <a:prstGeom prst="rect">
            <a:avLst/>
          </a:prstGeom>
          <a:noFill/>
          <a:ln/>
        </p:spPr>
        <p:txBody>
          <a:bodyPr wrap="non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Supervised</a:t>
            </a:r>
            <a:endParaRPr lang="en-US" sz="1500" dirty="0"/>
          </a:p>
        </p:txBody>
      </p:sp>
      <p:sp>
        <p:nvSpPr>
          <p:cNvPr id="14" name="Text 11"/>
          <p:cNvSpPr/>
          <p:nvPr/>
        </p:nvSpPr>
        <p:spPr>
          <a:xfrm>
            <a:off x="9482733" y="3527465"/>
            <a:ext cx="1151692" cy="940475"/>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Predicting continuous values</a:t>
            </a:r>
            <a:endParaRPr lang="en-US" sz="1500" dirty="0"/>
          </a:p>
        </p:txBody>
      </p:sp>
      <p:sp>
        <p:nvSpPr>
          <p:cNvPr id="15" name="Text 12"/>
          <p:cNvSpPr/>
          <p:nvPr/>
        </p:nvSpPr>
        <p:spPr>
          <a:xfrm>
            <a:off x="11033998" y="3527465"/>
            <a:ext cx="1151692" cy="940475"/>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Simple, interpretable</a:t>
            </a:r>
            <a:endParaRPr lang="en-US" sz="1500" dirty="0"/>
          </a:p>
        </p:txBody>
      </p:sp>
      <p:sp>
        <p:nvSpPr>
          <p:cNvPr id="16" name="Text 13"/>
          <p:cNvSpPr/>
          <p:nvPr/>
        </p:nvSpPr>
        <p:spPr>
          <a:xfrm>
            <a:off x="12585263" y="3527465"/>
            <a:ext cx="1155502" cy="1253966"/>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Limited to linear relationships</a:t>
            </a:r>
            <a:endParaRPr lang="en-US" sz="1500" dirty="0"/>
          </a:p>
        </p:txBody>
      </p:sp>
      <p:sp>
        <p:nvSpPr>
          <p:cNvPr id="17" name="Shape 14"/>
          <p:cNvSpPr/>
          <p:nvPr/>
        </p:nvSpPr>
        <p:spPr>
          <a:xfrm>
            <a:off x="6180058" y="4906566"/>
            <a:ext cx="7756684" cy="1190744"/>
          </a:xfrm>
          <a:prstGeom prst="rect">
            <a:avLst/>
          </a:prstGeom>
          <a:solidFill>
            <a:srgbClr val="FFFFFF">
              <a:alpha val="4000"/>
            </a:srgbClr>
          </a:solidFill>
          <a:ln/>
        </p:spPr>
      </p:sp>
      <p:sp>
        <p:nvSpPr>
          <p:cNvPr id="18" name="Text 15"/>
          <p:cNvSpPr/>
          <p:nvPr/>
        </p:nvSpPr>
        <p:spPr>
          <a:xfrm>
            <a:off x="6376392" y="5031700"/>
            <a:ext cx="1155502" cy="626983"/>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K-Means Clustering</a:t>
            </a:r>
            <a:endParaRPr lang="en-US" sz="1500" dirty="0"/>
          </a:p>
        </p:txBody>
      </p:sp>
      <p:sp>
        <p:nvSpPr>
          <p:cNvPr id="19" name="Text 16"/>
          <p:cNvSpPr/>
          <p:nvPr/>
        </p:nvSpPr>
        <p:spPr>
          <a:xfrm>
            <a:off x="7931468" y="5031700"/>
            <a:ext cx="1151692" cy="626983"/>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Unsupervised</a:t>
            </a:r>
            <a:endParaRPr lang="en-US" sz="1500" dirty="0"/>
          </a:p>
        </p:txBody>
      </p:sp>
      <p:sp>
        <p:nvSpPr>
          <p:cNvPr id="20" name="Text 17"/>
          <p:cNvSpPr/>
          <p:nvPr/>
        </p:nvSpPr>
        <p:spPr>
          <a:xfrm>
            <a:off x="9482733" y="5031700"/>
            <a:ext cx="1151692" cy="940475"/>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Grouping similar data points</a:t>
            </a:r>
            <a:endParaRPr lang="en-US" sz="1500" dirty="0"/>
          </a:p>
        </p:txBody>
      </p:sp>
      <p:sp>
        <p:nvSpPr>
          <p:cNvPr id="21" name="Text 18"/>
          <p:cNvSpPr/>
          <p:nvPr/>
        </p:nvSpPr>
        <p:spPr>
          <a:xfrm>
            <a:off x="11033998" y="5031700"/>
            <a:ext cx="1151692" cy="626983"/>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Fast, scalable</a:t>
            </a:r>
            <a:endParaRPr lang="en-US" sz="1500" dirty="0"/>
          </a:p>
        </p:txBody>
      </p:sp>
      <p:sp>
        <p:nvSpPr>
          <p:cNvPr id="22" name="Text 19"/>
          <p:cNvSpPr/>
          <p:nvPr/>
        </p:nvSpPr>
        <p:spPr>
          <a:xfrm>
            <a:off x="12585263" y="5031700"/>
            <a:ext cx="1155502" cy="940475"/>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Sensitive to initial centroids</a:t>
            </a:r>
            <a:endParaRPr lang="en-US" sz="1500" dirty="0"/>
          </a:p>
        </p:txBody>
      </p:sp>
      <p:sp>
        <p:nvSpPr>
          <p:cNvPr id="23" name="Shape 20"/>
          <p:cNvSpPr/>
          <p:nvPr/>
        </p:nvSpPr>
        <p:spPr>
          <a:xfrm>
            <a:off x="6180058" y="6097310"/>
            <a:ext cx="7756684" cy="1504236"/>
          </a:xfrm>
          <a:prstGeom prst="rect">
            <a:avLst/>
          </a:prstGeom>
          <a:solidFill>
            <a:srgbClr val="000000">
              <a:alpha val="4000"/>
            </a:srgbClr>
          </a:solidFill>
          <a:ln/>
        </p:spPr>
      </p:sp>
      <p:sp>
        <p:nvSpPr>
          <p:cNvPr id="24" name="Text 21"/>
          <p:cNvSpPr/>
          <p:nvPr/>
        </p:nvSpPr>
        <p:spPr>
          <a:xfrm>
            <a:off x="6376392" y="6222444"/>
            <a:ext cx="1155502" cy="626983"/>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Decision Trees</a:t>
            </a:r>
            <a:endParaRPr lang="en-US" sz="1500" dirty="0"/>
          </a:p>
        </p:txBody>
      </p:sp>
      <p:sp>
        <p:nvSpPr>
          <p:cNvPr id="25" name="Text 22"/>
          <p:cNvSpPr/>
          <p:nvPr/>
        </p:nvSpPr>
        <p:spPr>
          <a:xfrm>
            <a:off x="7931468" y="6222444"/>
            <a:ext cx="1151692" cy="313492"/>
          </a:xfrm>
          <a:prstGeom prst="rect">
            <a:avLst/>
          </a:prstGeom>
          <a:noFill/>
          <a:ln/>
        </p:spPr>
        <p:txBody>
          <a:bodyPr wrap="non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Supervised</a:t>
            </a:r>
            <a:endParaRPr lang="en-US" sz="1500" dirty="0"/>
          </a:p>
        </p:txBody>
      </p:sp>
      <p:sp>
        <p:nvSpPr>
          <p:cNvPr id="26" name="Text 23"/>
          <p:cNvSpPr/>
          <p:nvPr/>
        </p:nvSpPr>
        <p:spPr>
          <a:xfrm>
            <a:off x="9482733" y="6222444"/>
            <a:ext cx="1151692" cy="940475"/>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Classification and regression</a:t>
            </a:r>
            <a:endParaRPr lang="en-US" sz="1500" dirty="0"/>
          </a:p>
        </p:txBody>
      </p:sp>
      <p:sp>
        <p:nvSpPr>
          <p:cNvPr id="27" name="Text 24"/>
          <p:cNvSpPr/>
          <p:nvPr/>
        </p:nvSpPr>
        <p:spPr>
          <a:xfrm>
            <a:off x="11033998" y="6222444"/>
            <a:ext cx="1151692" cy="1253966"/>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Intuitive, handle non-linear data</a:t>
            </a:r>
            <a:endParaRPr lang="en-US" sz="1500" dirty="0"/>
          </a:p>
        </p:txBody>
      </p:sp>
      <p:sp>
        <p:nvSpPr>
          <p:cNvPr id="28" name="Text 25"/>
          <p:cNvSpPr/>
          <p:nvPr/>
        </p:nvSpPr>
        <p:spPr>
          <a:xfrm>
            <a:off x="12585263" y="6222444"/>
            <a:ext cx="1155502" cy="626983"/>
          </a:xfrm>
          <a:prstGeom prst="rect">
            <a:avLst/>
          </a:prstGeom>
          <a:noFill/>
          <a:ln/>
        </p:spPr>
        <p:txBody>
          <a:bodyPr wrap="square" lIns="0" tIns="0" rIns="0" bIns="0" rtlCol="0" anchor="t"/>
          <a:lstStyle/>
          <a:p>
            <a:pPr indent="0" marL="0">
              <a:lnSpc>
                <a:spcPts val="2450"/>
              </a:lnSpc>
              <a:buNone/>
            </a:pPr>
            <a:r>
              <a:rPr lang="en-US" sz="1500" dirty="0">
                <a:solidFill>
                  <a:srgbClr val="3B3535"/>
                </a:solidFill>
                <a:latin typeface="Sora Light" pitchFamily="34" charset="0"/>
                <a:ea typeface="Sora Light" pitchFamily="34" charset="-122"/>
                <a:cs typeface="Sora Light" pitchFamily="34" charset="-120"/>
              </a:rPr>
              <a:t>Prone to overfitting</a:t>
            </a:r>
            <a:endParaRPr lang="en-US"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106835" y="630912"/>
            <a:ext cx="7903131" cy="1166098"/>
          </a:xfrm>
          <a:prstGeom prst="rect">
            <a:avLst/>
          </a:prstGeom>
          <a:noFill/>
          <a:ln/>
        </p:spPr>
        <p:txBody>
          <a:bodyPr wrap="square" lIns="0" tIns="0" rIns="0" bIns="0" rtlCol="0" anchor="t"/>
          <a:lstStyle/>
          <a:p>
            <a:pPr indent="0" marL="0">
              <a:lnSpc>
                <a:spcPts val="4550"/>
              </a:lnSpc>
              <a:buNone/>
            </a:pPr>
            <a:r>
              <a:rPr lang="en-US" sz="3650" dirty="0">
                <a:solidFill>
                  <a:srgbClr val="1F1E1E"/>
                </a:solidFill>
                <a:latin typeface="Alexandria Semi Bold" pitchFamily="34" charset="0"/>
                <a:ea typeface="Alexandria Semi Bold" pitchFamily="34" charset="-122"/>
                <a:cs typeface="Alexandria Semi Bold" pitchFamily="34" charset="-120"/>
              </a:rPr>
              <a:t>Applications and Real-World Examples</a:t>
            </a:r>
            <a:endParaRPr lang="en-US" sz="3650" dirty="0"/>
          </a:p>
        </p:txBody>
      </p:sp>
      <p:pic>
        <p:nvPicPr>
          <p:cNvPr id="4" name="Image 1" descr="preencoded.png">    </p:cNvPr>
          <p:cNvPicPr>
            <a:picLocks noChangeAspect="1"/>
          </p:cNvPicPr>
          <p:nvPr/>
        </p:nvPicPr>
        <p:blipFill>
          <a:blip r:embed="rId2"/>
          <a:stretch>
            <a:fillRect/>
          </a:stretch>
        </p:blipFill>
        <p:spPr>
          <a:xfrm>
            <a:off x="6106835" y="2062877"/>
            <a:ext cx="443151" cy="443151"/>
          </a:xfrm>
          <a:prstGeom prst="rect">
            <a:avLst/>
          </a:prstGeom>
        </p:spPr>
      </p:pic>
      <p:sp>
        <p:nvSpPr>
          <p:cNvPr id="5" name="Text 1"/>
          <p:cNvSpPr/>
          <p:nvPr/>
        </p:nvSpPr>
        <p:spPr>
          <a:xfrm>
            <a:off x="6106835" y="2683192"/>
            <a:ext cx="2578775" cy="291465"/>
          </a:xfrm>
          <a:prstGeom prst="rect">
            <a:avLst/>
          </a:prstGeom>
          <a:noFill/>
          <a:ln/>
        </p:spPr>
        <p:txBody>
          <a:bodyPr wrap="none" lIns="0" tIns="0" rIns="0" bIns="0" rtlCol="0" anchor="t"/>
          <a:lstStyle/>
          <a:p>
            <a:pPr algn="l" indent="0" marL="0">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Autonomous Vehicles</a:t>
            </a:r>
            <a:endParaRPr lang="en-US" sz="1800" dirty="0"/>
          </a:p>
        </p:txBody>
      </p:sp>
      <p:sp>
        <p:nvSpPr>
          <p:cNvPr id="6" name="Text 2"/>
          <p:cNvSpPr/>
          <p:nvPr/>
        </p:nvSpPr>
        <p:spPr>
          <a:xfrm>
            <a:off x="6106835" y="3080980"/>
            <a:ext cx="7903131" cy="567214"/>
          </a:xfrm>
          <a:prstGeom prst="rect">
            <a:avLst/>
          </a:prstGeom>
          <a:noFill/>
          <a:ln/>
        </p:spPr>
        <p:txBody>
          <a:bodyPr wrap="square" lIns="0" tIns="0" rIns="0" bIns="0" rtlCol="0" anchor="t"/>
          <a:lstStyle/>
          <a:p>
            <a:pPr algn="l" indent="0" marL="0">
              <a:lnSpc>
                <a:spcPts val="2200"/>
              </a:lnSpc>
              <a:buNone/>
            </a:pPr>
            <a:r>
              <a:rPr lang="en-US" sz="1350" dirty="0">
                <a:solidFill>
                  <a:srgbClr val="3B3535"/>
                </a:solidFill>
                <a:latin typeface="Sora Light" pitchFamily="34" charset="0"/>
                <a:ea typeface="Sora Light" pitchFamily="34" charset="-122"/>
                <a:cs typeface="Sora Light" pitchFamily="34" charset="-120"/>
              </a:rPr>
              <a:t>Machine learning algorithms power the perception, prediction, and control systems in self-driving cars.</a:t>
            </a:r>
            <a:endParaRPr lang="en-US" sz="1350" dirty="0"/>
          </a:p>
        </p:txBody>
      </p:sp>
      <p:pic>
        <p:nvPicPr>
          <p:cNvPr id="7" name="Image 2" descr="preencoded.png">    </p:cNvPr>
          <p:cNvPicPr>
            <a:picLocks noChangeAspect="1"/>
          </p:cNvPicPr>
          <p:nvPr/>
        </p:nvPicPr>
        <p:blipFill>
          <a:blip r:embed="rId3"/>
          <a:stretch>
            <a:fillRect/>
          </a:stretch>
        </p:blipFill>
        <p:spPr>
          <a:xfrm>
            <a:off x="6106835" y="4179927"/>
            <a:ext cx="443151" cy="443151"/>
          </a:xfrm>
          <a:prstGeom prst="rect">
            <a:avLst/>
          </a:prstGeom>
        </p:spPr>
      </p:pic>
      <p:sp>
        <p:nvSpPr>
          <p:cNvPr id="8" name="Text 3"/>
          <p:cNvSpPr/>
          <p:nvPr/>
        </p:nvSpPr>
        <p:spPr>
          <a:xfrm>
            <a:off x="6106835" y="4800243"/>
            <a:ext cx="2735104" cy="291465"/>
          </a:xfrm>
          <a:prstGeom prst="rect">
            <a:avLst/>
          </a:prstGeom>
          <a:noFill/>
          <a:ln/>
        </p:spPr>
        <p:txBody>
          <a:bodyPr wrap="none" lIns="0" tIns="0" rIns="0" bIns="0" rtlCol="0" anchor="t"/>
          <a:lstStyle/>
          <a:p>
            <a:pPr algn="l" indent="0" marL="0">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Healthcare Diagnostics</a:t>
            </a:r>
            <a:endParaRPr lang="en-US" sz="1800" dirty="0"/>
          </a:p>
        </p:txBody>
      </p:sp>
      <p:sp>
        <p:nvSpPr>
          <p:cNvPr id="9" name="Text 4"/>
          <p:cNvSpPr/>
          <p:nvPr/>
        </p:nvSpPr>
        <p:spPr>
          <a:xfrm>
            <a:off x="6106835" y="5198031"/>
            <a:ext cx="7903131" cy="567214"/>
          </a:xfrm>
          <a:prstGeom prst="rect">
            <a:avLst/>
          </a:prstGeom>
          <a:noFill/>
          <a:ln/>
        </p:spPr>
        <p:txBody>
          <a:bodyPr wrap="square" lIns="0" tIns="0" rIns="0" bIns="0" rtlCol="0" anchor="t"/>
          <a:lstStyle/>
          <a:p>
            <a:pPr algn="l" indent="0" marL="0">
              <a:lnSpc>
                <a:spcPts val="2200"/>
              </a:lnSpc>
              <a:buNone/>
            </a:pPr>
            <a:r>
              <a:rPr lang="en-US" sz="1350" dirty="0">
                <a:solidFill>
                  <a:srgbClr val="3B3535"/>
                </a:solidFill>
                <a:latin typeface="Sora Light" pitchFamily="34" charset="0"/>
                <a:ea typeface="Sora Light" pitchFamily="34" charset="-122"/>
                <a:cs typeface="Sora Light" pitchFamily="34" charset="-120"/>
              </a:rPr>
              <a:t>Machine learning helps analyze medical images and data to assist in early disease detection and diagnosis.</a:t>
            </a:r>
            <a:endParaRPr lang="en-US" sz="1350" dirty="0"/>
          </a:p>
        </p:txBody>
      </p:sp>
      <p:pic>
        <p:nvPicPr>
          <p:cNvPr id="10" name="Image 3" descr="preencoded.png">    </p:cNvPr>
          <p:cNvPicPr>
            <a:picLocks noChangeAspect="1"/>
          </p:cNvPicPr>
          <p:nvPr/>
        </p:nvPicPr>
        <p:blipFill>
          <a:blip r:embed="rId4"/>
          <a:stretch>
            <a:fillRect/>
          </a:stretch>
        </p:blipFill>
        <p:spPr>
          <a:xfrm>
            <a:off x="6106835" y="6296978"/>
            <a:ext cx="443151" cy="443151"/>
          </a:xfrm>
          <a:prstGeom prst="rect">
            <a:avLst/>
          </a:prstGeom>
        </p:spPr>
      </p:pic>
      <p:sp>
        <p:nvSpPr>
          <p:cNvPr id="11" name="Text 5"/>
          <p:cNvSpPr/>
          <p:nvPr/>
        </p:nvSpPr>
        <p:spPr>
          <a:xfrm>
            <a:off x="6106835" y="6917293"/>
            <a:ext cx="3838337" cy="291465"/>
          </a:xfrm>
          <a:prstGeom prst="rect">
            <a:avLst/>
          </a:prstGeom>
          <a:noFill/>
          <a:ln/>
        </p:spPr>
        <p:txBody>
          <a:bodyPr wrap="none" lIns="0" tIns="0" rIns="0" bIns="0" rtlCol="0" anchor="t"/>
          <a:lstStyle/>
          <a:p>
            <a:pPr algn="l" indent="0" marL="0">
              <a:lnSpc>
                <a:spcPts val="2250"/>
              </a:lnSpc>
              <a:buNone/>
            </a:pPr>
            <a:r>
              <a:rPr lang="en-US" sz="1800" dirty="0">
                <a:solidFill>
                  <a:srgbClr val="3B3535"/>
                </a:solidFill>
                <a:latin typeface="Alexandria Semi Bold" pitchFamily="34" charset="0"/>
                <a:ea typeface="Alexandria Semi Bold" pitchFamily="34" charset="-122"/>
                <a:cs typeface="Alexandria Semi Bold" pitchFamily="34" charset="-120"/>
              </a:rPr>
              <a:t>Personalized Recommendations</a:t>
            </a:r>
            <a:endParaRPr lang="en-US" sz="1800" dirty="0"/>
          </a:p>
        </p:txBody>
      </p:sp>
      <p:sp>
        <p:nvSpPr>
          <p:cNvPr id="12" name="Text 6"/>
          <p:cNvSpPr/>
          <p:nvPr/>
        </p:nvSpPr>
        <p:spPr>
          <a:xfrm>
            <a:off x="6106835" y="7315081"/>
            <a:ext cx="7903131" cy="283607"/>
          </a:xfrm>
          <a:prstGeom prst="rect">
            <a:avLst/>
          </a:prstGeom>
          <a:noFill/>
          <a:ln/>
        </p:spPr>
        <p:txBody>
          <a:bodyPr wrap="none" lIns="0" tIns="0" rIns="0" bIns="0" rtlCol="0" anchor="t"/>
          <a:lstStyle/>
          <a:p>
            <a:pPr algn="l" indent="0" marL="0">
              <a:lnSpc>
                <a:spcPts val="2200"/>
              </a:lnSpc>
              <a:buNone/>
            </a:pPr>
            <a:r>
              <a:rPr lang="en-US" sz="1350" dirty="0">
                <a:solidFill>
                  <a:srgbClr val="3B3535"/>
                </a:solidFill>
                <a:latin typeface="Sora Light" pitchFamily="34" charset="0"/>
                <a:ea typeface="Sora Light" pitchFamily="34" charset="-122"/>
                <a:cs typeface="Sora Light" pitchFamily="34" charset="-120"/>
              </a:rPr>
              <a:t>Algorithms learn user preferences to suggest relevant products, content, and services.</a:t>
            </a:r>
            <a:endParaRPr lang="en-US" sz="13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2024-10-11T05:14:08Z</dcterms:created>
  <dcterms:modified xsi:type="dcterms:W3CDTF">2024-10-11T05:14:08Z</dcterms:modified>
</cp:coreProperties>
</file>